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  <p:sldMasterId id="2147483776" r:id="rId3"/>
    <p:sldMasterId id="2147483752" r:id="rId4"/>
  </p:sldMasterIdLst>
  <p:notesMasterIdLst>
    <p:notesMasterId r:id="rId17"/>
  </p:notesMasterIdLst>
  <p:sldIdLst>
    <p:sldId id="271" r:id="rId5"/>
    <p:sldId id="267" r:id="rId6"/>
    <p:sldId id="270" r:id="rId7"/>
    <p:sldId id="269" r:id="rId8"/>
    <p:sldId id="268" r:id="rId9"/>
    <p:sldId id="275" r:id="rId10"/>
    <p:sldId id="276" r:id="rId11"/>
    <p:sldId id="277" r:id="rId12"/>
    <p:sldId id="278" r:id="rId13"/>
    <p:sldId id="272" r:id="rId14"/>
    <p:sldId id="273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67CBEA-40A8-9D76-507B-D9C151B336EC}" v="798" dt="2023-01-31T14:51:34.554"/>
    <p1510:client id="{C0D2A659-A8AA-EC00-C674-13625E5830BC}" v="248" dt="2023-01-31T12:00:21.9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21F979-4547-4A3A-A3A2-55B2EE3424FC}" type="datetimeFigureOut">
              <a:t>1/31/2023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FC52F9-905A-4EB1-B64D-BA2B735BA04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32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this is 5min version of our 30min </a:t>
            </a:r>
            <a:r>
              <a:rPr lang="en-US" err="1">
                <a:latin typeface="Calibri"/>
                <a:cs typeface="Calibri"/>
              </a:rPr>
              <a:t>slidedeck</a:t>
            </a:r>
            <a:r>
              <a:rPr lang="en-US">
                <a:latin typeface="Calibri"/>
                <a:cs typeface="Calibri"/>
              </a:rPr>
              <a:t> :-)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pPr algn="r">
              <a:buNone/>
            </a:pPr>
            <a:fld id="{13F94545-58C9-4720-B6CA-4A7577470412}" type="slidenum">
              <a:rPr lang="nl-NL" sz="1400" b="0" strike="noStrike" spc="-1">
                <a:latin typeface="Times New Roman"/>
              </a:rPr>
              <a:t>1</a:t>
            </a:fld>
            <a:endParaRPr lang="nl-NL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12533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12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02518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2</a:t>
            </a:fld>
            <a:endParaRPr lang="nl-NL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5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74156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6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22635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7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85408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8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47035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9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39430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10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72441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5900" indent="-215900">
              <a:tabLst>
                <a:tab pos="0" algn="l"/>
              </a:tabLst>
            </a:pPr>
            <a:r>
              <a:rPr lang="en-US" sz="2000" spc="-1" dirty="0">
                <a:latin typeface="Arial"/>
                <a:cs typeface="Arial"/>
              </a:rPr>
              <a:t>And our mission is </a:t>
            </a:r>
            <a:r>
              <a:rPr lang="en-US" sz="2000" spc="-1" dirty="0">
                <a:cs typeface="Arial"/>
              </a:rPr>
              <a:t>e</a:t>
            </a:r>
            <a:r>
              <a:rPr lang="en-US" spc="-1" dirty="0">
                <a:cs typeface="Arial"/>
              </a:rPr>
              <a:t>mpowering researchers across all disciplines through innovative research software.</a:t>
            </a: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tabLst>
                <a:tab pos="0" algn="l"/>
              </a:tabLst>
            </a:pPr>
            <a:endParaRPr lang="en-US" sz="2000" spc="-1" dirty="0">
              <a:latin typeface="Arial"/>
              <a:cs typeface="Arial"/>
            </a:endParaRPr>
          </a:p>
          <a:p>
            <a:pPr marL="215900" indent="-2159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000" b="0" strike="noStrike" spc="-1" dirty="0">
                <a:latin typeface="Arial"/>
                <a:cs typeface="Arial"/>
              </a:rPr>
              <a:t>The Netherlands eScience Center is the national </a:t>
            </a:r>
            <a:r>
              <a:rPr lang="en-US" sz="2000" b="0" strike="noStrike" spc="-1" dirty="0" err="1">
                <a:latin typeface="Arial"/>
                <a:cs typeface="Arial"/>
              </a:rPr>
              <a:t>centre</a:t>
            </a:r>
            <a:r>
              <a:rPr lang="en-US" sz="2000" b="0" strike="noStrike" spc="-1" dirty="0">
                <a:latin typeface="Arial"/>
                <a:cs typeface="Arial"/>
              </a:rPr>
              <a:t> for innovative software solutions in academic research. It was founded in 2012 as an independent foundation by NWO and SURF.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216000" indent="-216000">
              <a:lnSpc>
                <a:spcPct val="100000"/>
              </a:lnSpc>
              <a:buNone/>
              <a:tabLst>
                <a:tab pos="0" algn="l"/>
              </a:tabLst>
            </a:pPr>
            <a:endParaRPr lang="nl-NL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Mission</a:t>
            </a:r>
            <a:r>
              <a:rPr lang="en-US" sz="2000" b="0" strike="noStrike" spc="-1" dirty="0">
                <a:latin typeface="Arial"/>
                <a:cs typeface="Arial"/>
              </a:rPr>
              <a:t>: Empowering researchers across all disciplines through innovative research software.</a:t>
            </a:r>
            <a:endParaRPr lang="nl-NL" sz="2000" b="0" strike="noStrike" spc="-1" dirty="0">
              <a:latin typeface="Arial"/>
              <a:cs typeface="Arial"/>
            </a:endParaRPr>
          </a:p>
          <a:p>
            <a:pPr marL="342900" indent="-3429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Arial,Sans-Serif"/>
              <a:buChar char="•"/>
              <a:tabLst>
                <a:tab pos="0" algn="l"/>
              </a:tabLst>
            </a:pPr>
            <a:r>
              <a:rPr lang="en-US" sz="2000" b="1" strike="noStrike" spc="-1" dirty="0">
                <a:latin typeface="Arial"/>
                <a:cs typeface="Arial"/>
              </a:rPr>
              <a:t>Our Vision</a:t>
            </a:r>
            <a:r>
              <a:rPr lang="en-US" sz="2000" b="0" strike="noStrike" spc="-1" dirty="0">
                <a:latin typeface="Arial"/>
                <a:cs typeface="Arial"/>
              </a:rPr>
              <a:t>: Our vision is a thriving research community where researchers in all disciplines can make use of advanced software, computing and digital technologies, keeping the Netherlands at the forefront of research. </a:t>
            </a:r>
            <a:endParaRPr lang="nl-NL" sz="2000" b="0" strike="noStrike" spc="-1" dirty="0">
              <a:latin typeface="Arial"/>
              <a:cs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27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18CC0AF-BA78-478E-932D-8B213EEC8218}" type="slidenum">
              <a:rPr lang="en-US" sz="1200" b="0" strike="noStrike" spc="-1">
                <a:latin typeface="Times New Roman"/>
              </a:rPr>
              <a:t>11</a:t>
            </a:fld>
            <a:endParaRPr lang="nl-NL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37355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1413A4DF-60ED-4D29-91AE-F6D9EE6C551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6B5A1DA7-E569-4F06-8017-FA2B5B145F0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861E0A4B-02FE-41AD-B8C7-7AD1E0CF0AF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6C8C535-AA9A-4B7E-81A9-866AFD0DA96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7A6DF8E-08B5-4C33-95C6-E372E986EB3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46D00FB5-25B3-4D74-9C6E-521F4DE16CC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825C6D7A-9C4B-4E54-8034-E22078F3ECE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905FE247-EDE7-434C-A62D-F0E1F860FC0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E63E9687-FAA1-4ED9-9341-937F92DAA19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72260CA-E1C3-441C-B333-A55AA613F35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D13D0B52-18B8-46AF-9BA1-EDA6F41DC134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27F0400E-488D-43CB-9B3D-5362514073FE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517BAB39-B035-4520-B726-243A995F47A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2184C2A-0541-447A-BBED-429BAC5965A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487EF5B-0DB8-4BB0-8D8B-B62A6A4D0B6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E475755C-DCD5-49F4-9415-4E9EB68A987B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1BDE6843-290C-4424-A5BF-131A9FA97B1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84491FF4-02E0-4239-8D46-C162383B03B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046598A-DAFC-4EE8-BB19-F4DD70F6AEE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D56CD3C-3271-4999-B5FF-C1E22671071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CD71164-D284-46D8-8A9F-1E9CC0BCAD3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E440E5E-AF6D-4F3F-81DA-7DD77744008B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3C3EE90-5031-42B2-86D2-6529E100ECD0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F903546-3B4E-4157-8FED-9B35E0A1D0E1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DFD75-F66A-4849-8F04-1D4BCBEA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43760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CFDA3F-E1B8-40BD-8CBB-3BE733B710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14240"/>
            <a:ext cx="9144000" cy="54356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A13D7-779E-4E56-AAA8-196B6D232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30EFB-AB28-4A68-9CF2-24FEA7CF3D98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F56F3-B404-4155-829A-16CCD5902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0715F-5DAA-42CE-ADD5-D4D62E9EC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0EB9D-8EC8-4EF4-9A95-65EE5F6F83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09567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8FAD6A3-EE87-4D3D-A74B-0E6A4A55B7E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1B428BC-1A2F-488A-90DE-20071568037C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6DB8F72-C93E-492B-80FD-FD0CF47272F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FAFB31B-7B95-4889-AF77-2225C2883C5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38A4527-6D61-410D-B3C7-C771EDAEA15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3AE5E61-F229-488B-B65B-23DC6309C539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EE26401-CC40-4181-8635-8A73D5C3B1F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7DD1902-500B-4CA7-A87E-37E65F71EAD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F7F5083-BEA8-43F4-9C74-8B5EBECF7B3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818607A-0E5D-4763-A5EC-CE45FE53AD3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62DD451-2176-4074-B6BF-D2F53912CE81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nl-NL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nl-NL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73C489C-0C4E-4F90-AE87-EA0D4367E8CA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ounded Rectangle 8"/>
          <p:cNvSpPr/>
          <p:nvPr/>
        </p:nvSpPr>
        <p:spPr>
          <a:xfrm>
            <a:off x="6655680" y="1287720"/>
            <a:ext cx="5344200" cy="4448880"/>
          </a:xfrm>
          <a:prstGeom prst="roundRect">
            <a:avLst>
              <a:gd name="adj" fmla="val 16667"/>
            </a:avLst>
          </a:prstGeom>
          <a:solidFill>
            <a:srgbClr val="1FA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nl-NL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nl-NL" sz="1400" b="0" strike="noStrike" spc="-1">
                <a:latin typeface="Times New Roman"/>
              </a:rPr>
              <a:t>&lt;voettekst&gt;</a:t>
            </a:r>
          </a:p>
        </p:txBody>
      </p:sp>
      <p:sp>
        <p:nvSpPr>
          <p:cNvPr id="84" name="PlaceHolder 2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Assistan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5BFD281-C8E9-4219-A374-3236AF31753B}" type="slidenum">
              <a:rPr lang="en-US" sz="1200" b="0" strike="noStrike" spc="-1">
                <a:solidFill>
                  <a:srgbClr val="8B8B8B"/>
                </a:solidFill>
                <a:latin typeface="Assistant"/>
              </a:rPr>
              <a:t>‹#›</a:t>
            </a:fld>
            <a:endParaRPr lang="nl-NL" sz="1200" b="0" strike="noStrike" spc="-1">
              <a:latin typeface="Times New Roman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nl-NL" sz="1400" b="0" strike="noStrike" spc="-1">
                <a:latin typeface="Times New Roman"/>
              </a:defRPr>
            </a:lvl1pPr>
          </a:lstStyle>
          <a:p>
            <a:r>
              <a:rPr lang="nl-NL" sz="1400" b="0" strike="noStrike" spc="-1">
                <a:latin typeface="Times New Roman"/>
              </a:rPr>
              <a:t>&lt;datum/tijd&gt;</a:t>
            </a:r>
          </a:p>
        </p:txBody>
      </p:sp>
      <p:sp>
        <p:nvSpPr>
          <p:cNvPr id="86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nl-NL" sz="4400" b="0" strike="noStrike" spc="-1">
                <a:latin typeface="Arial"/>
              </a:rPr>
              <a:t>Klik om de opmaak van de titeltekst te bewerken</a:t>
            </a: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3200" b="0" strike="noStrike" spc="-1">
                <a:latin typeface="Arial"/>
              </a:rPr>
              <a:t>Klik om de opmaak van de overzichtstekst te bewerken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800" b="0" strike="noStrike" spc="-1">
                <a:latin typeface="Arial"/>
              </a:rPr>
              <a:t>Tweede overzichtsniveau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400" b="0" strike="noStrike" spc="-1">
                <a:latin typeface="Arial"/>
              </a:rPr>
              <a:t>Derde overzichtsniveau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000" b="0" strike="noStrike" spc="-1">
                <a:latin typeface="Arial"/>
              </a:rPr>
              <a:t>Vierde overzichtsniveau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Vijfde overzichtsniveau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Zesde overzichtsniveau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Zevende overzichtsniveau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550920" y="2457360"/>
            <a:ext cx="5172120" cy="524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nl-NL" sz="1800" b="0" strike="noStrike" spc="-1">
                <a:latin typeface="Arial"/>
              </a:rPr>
              <a:t>Klik om de opmaak van de titeltekst te bewerken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nl-NL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nl-NL" sz="1400" b="0" strike="noStrike" spc="-1">
                <a:latin typeface="Times New Roman"/>
              </a:rPr>
              <a:t>&lt;voettekst&gt;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Assistan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B9D4B8D-43A0-4078-B8E4-8FD3F4CE9531}" type="slidenum">
              <a:rPr lang="en-US" sz="1200" b="0" strike="noStrike" spc="-1">
                <a:solidFill>
                  <a:srgbClr val="8B8B8B"/>
                </a:solidFill>
                <a:latin typeface="Assistant"/>
              </a:rPr>
              <a:t>‹#›</a:t>
            </a:fld>
            <a:endParaRPr lang="nl-NL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nl-NL" sz="1400" b="0" strike="noStrike" spc="-1">
                <a:latin typeface="Times New Roman"/>
              </a:defRPr>
            </a:lvl1pPr>
          </a:lstStyle>
          <a:p>
            <a:r>
              <a:rPr lang="nl-NL" sz="1400" b="0" strike="noStrike" spc="-1">
                <a:latin typeface="Times New Roman"/>
              </a:rPr>
              <a:t>&lt;datum/tijd&gt;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3200" b="0" strike="noStrike" spc="-1">
                <a:latin typeface="Arial"/>
              </a:rPr>
              <a:t>Klik om de opmaak van de overzichtstekst te bewerken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800" b="0" strike="noStrike" spc="-1">
                <a:latin typeface="Arial"/>
              </a:rPr>
              <a:t>Tweede overzichtsniveau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400" b="0" strike="noStrike" spc="-1">
                <a:latin typeface="Arial"/>
              </a:rPr>
              <a:t>Derde overzichtsniveau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000" b="0" strike="noStrike" spc="-1">
                <a:latin typeface="Arial"/>
              </a:rPr>
              <a:t>Vierde overzichtsniveau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Vijfde overzichtsniveau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Zesde overzichtsniveau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Zevende overzichtsniveau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3" r:id="rId2"/>
    <p:sldLayoutId id="2147483777" r:id="rId3"/>
    <p:sldLayoutId id="2147483779" r:id="rId4"/>
    <p:sldLayoutId id="2147483781" r:id="rId5"/>
    <p:sldLayoutId id="2147483772" r:id="rId6"/>
    <p:sldLayoutId id="2147483778" r:id="rId7"/>
    <p:sldLayoutId id="2147483780" r:id="rId8"/>
    <p:sldLayoutId id="2147483775" r:id="rId9"/>
    <p:sldLayoutId id="2147483774" r:id="rId10"/>
    <p:sldLayoutId id="2147483672" r:id="rId11"/>
    <p:sldLayoutId id="2147483673" r:id="rId12"/>
    <p:sldLayoutId id="214748373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550920" y="2457360"/>
            <a:ext cx="5172120" cy="524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nl-NL" sz="1800" b="0" strike="noStrike" spc="-1">
                <a:latin typeface="Arial"/>
              </a:rPr>
              <a:t>Klik om de opmaak van de titeltekst te bewerken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nl-NL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nl-NL" sz="1400" b="0" strike="noStrike" spc="-1">
                <a:latin typeface="Times New Roman"/>
              </a:rPr>
              <a:t>&lt;voettekst&gt;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Assistan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1D21642-DBE9-4A29-A54C-77874A324487}" type="slidenum">
              <a:rPr lang="en-US" sz="1200" b="0" strike="noStrike" spc="-1">
                <a:solidFill>
                  <a:srgbClr val="8B8B8B"/>
                </a:solidFill>
                <a:latin typeface="Assistant"/>
              </a:rPr>
              <a:t>‹#›</a:t>
            </a:fld>
            <a:endParaRPr lang="nl-NL" sz="12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nl-NL" sz="1400" b="0" strike="noStrike" spc="-1">
                <a:latin typeface="Times New Roman"/>
              </a:defRPr>
            </a:lvl1pPr>
          </a:lstStyle>
          <a:p>
            <a:r>
              <a:rPr lang="nl-NL" sz="1400" b="0" strike="noStrike" spc="-1">
                <a:latin typeface="Times New Roman"/>
              </a:rPr>
              <a:t>&lt;datum/tijd&gt;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3200" b="0" strike="noStrike" spc="-1">
                <a:latin typeface="Arial"/>
              </a:rPr>
              <a:t>Klik om de opmaak van de overzichtstekst te bewerken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800" b="0" strike="noStrike" spc="-1">
                <a:latin typeface="Arial"/>
              </a:rPr>
              <a:t>Tweede overzichtsniveau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400" b="0" strike="noStrike" spc="-1">
                <a:latin typeface="Arial"/>
              </a:rPr>
              <a:t>Derde overzichtsniveau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nl-NL" sz="2000" b="0" strike="noStrike" spc="-1">
                <a:latin typeface="Arial"/>
              </a:rPr>
              <a:t>Vierde overzichtsniveau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Vijfde overzichtsniveau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Zesde overzichtsniveau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nl-NL" sz="2000" b="0" strike="noStrike" spc="-1">
                <a:latin typeface="Arial"/>
              </a:rPr>
              <a:t>Zevende overzichtsniveau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5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2015700" y="2077680"/>
            <a:ext cx="8161920" cy="1066766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pPr algn="ctr"/>
            <a:r>
              <a:rPr lang="en-US" sz="4000" b="1" spc="-1" dirty="0">
                <a:solidFill>
                  <a:schemeClr val="bg1"/>
                </a:solidFill>
                <a:latin typeface="Nunito"/>
                <a:cs typeface="Arial"/>
              </a:rPr>
              <a:t>Image Processing with Python</a:t>
            </a:r>
            <a:endParaRPr lang="en-US" sz="4000" b="1" strike="noStrike" spc="-1" dirty="0">
              <a:solidFill>
                <a:schemeClr val="bg1"/>
              </a:solidFill>
              <a:latin typeface="Nunito"/>
              <a:cs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subTitle"/>
          </p:nvPr>
        </p:nvSpPr>
        <p:spPr>
          <a:xfrm>
            <a:off x="-538730" y="4477049"/>
            <a:ext cx="13264519" cy="171643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nl-NL" sz="2400" spc="-1" dirty="0">
                <a:solidFill>
                  <a:srgbClr val="000000"/>
                </a:solidFill>
                <a:latin typeface="Assistant"/>
              </a:rPr>
              <a:t>Dr. </a:t>
            </a:r>
            <a:r>
              <a:rPr lang="nl-NL" sz="2400" spc="-1" dirty="0" err="1">
                <a:solidFill>
                  <a:srgbClr val="000000"/>
                </a:solidFill>
                <a:latin typeface="Assistant"/>
              </a:rPr>
              <a:t>Candace</a:t>
            </a:r>
            <a:r>
              <a:rPr lang="nl-NL" sz="2400" spc="-1" dirty="0">
                <a:solidFill>
                  <a:srgbClr val="000000"/>
                </a:solidFill>
                <a:latin typeface="Assistant"/>
              </a:rPr>
              <a:t> </a:t>
            </a:r>
            <a:r>
              <a:rPr lang="nl-NL" sz="2400" spc="-1" dirty="0" err="1">
                <a:solidFill>
                  <a:srgbClr val="000000"/>
                </a:solidFill>
                <a:latin typeface="Assistant"/>
              </a:rPr>
              <a:t>Makeda</a:t>
            </a:r>
            <a:r>
              <a:rPr lang="nl-NL" sz="2400" spc="-1" dirty="0">
                <a:solidFill>
                  <a:srgbClr val="000000"/>
                </a:solidFill>
                <a:latin typeface="Assistant"/>
              </a:rPr>
              <a:t> Moore, MD</a:t>
            </a:r>
            <a:endParaRPr lang="nl-NL" sz="2400" spc="-1" dirty="0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nl-NL" sz="2400" spc="-1" dirty="0">
                <a:latin typeface="Assistant"/>
              </a:rPr>
              <a:t>Dr. Dani </a:t>
            </a:r>
            <a:r>
              <a:rPr lang="nl-NL" sz="2400" spc="-1" dirty="0" err="1">
                <a:latin typeface="Assistant"/>
              </a:rPr>
              <a:t>Bodor</a:t>
            </a:r>
            <a:r>
              <a:rPr lang="nl-NL" sz="2400" spc="-1" dirty="0">
                <a:latin typeface="Assistant"/>
              </a:rPr>
              <a:t>, PhD</a:t>
            </a: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nl-NL" sz="2400" spc="-1" dirty="0" err="1">
                <a:latin typeface="Assistant"/>
              </a:rPr>
              <a:t>Djura</a:t>
            </a:r>
            <a:r>
              <a:rPr lang="nl-NL" sz="2400" spc="-1" dirty="0">
                <a:latin typeface="Assistant"/>
              </a:rPr>
              <a:t> Smits, MS</a:t>
            </a:r>
            <a:endParaRPr lang="nl-NL" sz="2400" b="0" strike="noStrike" spc="-1" dirty="0">
              <a:latin typeface="Assistant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nl-NL" sz="2400" spc="-1" dirty="0" err="1">
                <a:latin typeface="Assistant"/>
              </a:rPr>
              <a:t>Giulia</a:t>
            </a:r>
            <a:r>
              <a:rPr lang="nl-NL" sz="2400" spc="-1" dirty="0">
                <a:latin typeface="Assistant"/>
              </a:rPr>
              <a:t> </a:t>
            </a:r>
            <a:r>
              <a:rPr lang="nl-NL" sz="2400" spc="-1" dirty="0" err="1">
                <a:latin typeface="Assistant"/>
              </a:rPr>
              <a:t>Criocioni</a:t>
            </a:r>
            <a:r>
              <a:rPr lang="nl-NL" sz="2400" spc="-1" dirty="0">
                <a:latin typeface="Assistant"/>
              </a:rPr>
              <a:t>, MS</a:t>
            </a:r>
            <a:endParaRPr lang="nl-NL" sz="2400" b="0" strike="noStrike" spc="-1" dirty="0">
              <a:latin typeface="Assistant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nl-NL" sz="2400" b="0" strike="noStrike" spc="-1" dirty="0">
              <a:latin typeface="Assistant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nl-NL" sz="2400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nl-NL" sz="2400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89660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94338" y="273676"/>
            <a:ext cx="6069168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92E0FB-E6BF-DDA4-8BD2-918EB922CE58}"/>
              </a:ext>
            </a:extLst>
          </p:cNvPr>
          <p:cNvSpPr txBox="1"/>
          <p:nvPr/>
        </p:nvSpPr>
        <p:spPr>
          <a:xfrm>
            <a:off x="1593761" y="1030310"/>
            <a:ext cx="10193817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 dirty="0"/>
          </a:p>
          <a:p>
            <a:r>
              <a:rPr lang="en-US" sz="2400" dirty="0"/>
              <a:t>Affine : going deeper</a:t>
            </a:r>
            <a:endParaRPr lang="en-US" sz="2400" b="1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Ray casting</a:t>
            </a:r>
          </a:p>
          <a:p>
            <a:endParaRPr lang="en-US" sz="2400" dirty="0"/>
          </a:p>
          <a:p>
            <a:r>
              <a:rPr lang="en-US" sz="2400" dirty="0"/>
              <a:t>Real world like graphics for gaming</a:t>
            </a:r>
          </a:p>
          <a:p>
            <a:endParaRPr lang="en-US" sz="2400" dirty="0"/>
          </a:p>
          <a:p>
            <a:r>
              <a:rPr lang="en-US" sz="2400" dirty="0"/>
              <a:t>The driver of the GPU -&gt; modern deep learning?</a:t>
            </a:r>
          </a:p>
        </p:txBody>
      </p:sp>
    </p:spTree>
    <p:extLst>
      <p:ext uri="{BB962C8B-B14F-4D97-AF65-F5344CB8AC3E}">
        <p14:creationId xmlns:p14="http://schemas.microsoft.com/office/powerpoint/2010/main" val="25908846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94338" y="273676"/>
            <a:ext cx="6069168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252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94338" y="273676"/>
            <a:ext cx="6069168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941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Picture 2"/>
          <p:cNvPicPr/>
          <p:nvPr/>
        </p:nvPicPr>
        <p:blipFill>
          <a:blip r:embed="rId3"/>
          <a:stretch/>
        </p:blipFill>
        <p:spPr>
          <a:xfrm>
            <a:off x="2440333" y="878160"/>
            <a:ext cx="6870737" cy="5653299"/>
          </a:xfrm>
          <a:prstGeom prst="rect">
            <a:avLst/>
          </a:prstGeom>
          <a:ln w="0">
            <a:noFill/>
          </a:ln>
        </p:spPr>
      </p:pic>
      <p:pic>
        <p:nvPicPr>
          <p:cNvPr id="319" name="Picture 3"/>
          <p:cNvPicPr/>
          <p:nvPr/>
        </p:nvPicPr>
        <p:blipFill>
          <a:blip r:embed="rId4"/>
          <a:stretch/>
        </p:blipFill>
        <p:spPr>
          <a:xfrm>
            <a:off x="10636560" y="5926680"/>
            <a:ext cx="1168920" cy="600480"/>
          </a:xfrm>
          <a:prstGeom prst="rect">
            <a:avLst/>
          </a:prstGeom>
          <a:ln w="0">
            <a:noFill/>
          </a:ln>
        </p:spPr>
      </p:pic>
      <p:pic>
        <p:nvPicPr>
          <p:cNvPr id="320" name="Picture 4" descr="Logo, company name&#10;&#10;Description automatically generated"/>
          <p:cNvPicPr/>
          <p:nvPr/>
        </p:nvPicPr>
        <p:blipFill>
          <a:blip r:embed="rId5"/>
          <a:stretch/>
        </p:blipFill>
        <p:spPr>
          <a:xfrm>
            <a:off x="10690200" y="4488120"/>
            <a:ext cx="723960" cy="1170360"/>
          </a:xfrm>
          <a:prstGeom prst="rect">
            <a:avLst/>
          </a:prstGeom>
          <a:ln w="0"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94338" y="273676"/>
            <a:ext cx="6069168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Netherlands eScience Center</a:t>
            </a:r>
          </a:p>
        </p:txBody>
      </p:sp>
    </p:spTree>
    <p:extLst>
      <p:ext uri="{BB962C8B-B14F-4D97-AF65-F5344CB8AC3E}">
        <p14:creationId xmlns:p14="http://schemas.microsoft.com/office/powerpoint/2010/main" val="541297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>
            <a:extLst>
              <a:ext uri="{FF2B5EF4-FFF2-40B4-BE49-F238E27FC236}">
                <a16:creationId xmlns:a16="http://schemas.microsoft.com/office/drawing/2014/main" id="{B76E810A-7D89-CFF6-389E-860870EE3033}"/>
              </a:ext>
            </a:extLst>
          </p:cNvPr>
          <p:cNvSpPr txBox="1"/>
          <p:nvPr/>
        </p:nvSpPr>
        <p:spPr>
          <a:xfrm>
            <a:off x="2404395" y="374369"/>
            <a:ext cx="7751517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7030A0"/>
                </a:solidFill>
              </a:rPr>
              <a:t>Intro Lecture:</a:t>
            </a:r>
          </a:p>
          <a:p>
            <a:r>
              <a:rPr lang="en-US" sz="2800" b="1" dirty="0">
                <a:solidFill>
                  <a:srgbClr val="00A0E1"/>
                </a:solidFill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2875021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>
            <a:extLst>
              <a:ext uri="{FF2B5EF4-FFF2-40B4-BE49-F238E27FC236}">
                <a16:creationId xmlns:a16="http://schemas.microsoft.com/office/drawing/2014/main" id="{B76E810A-7D89-CFF6-389E-860870EE3033}"/>
              </a:ext>
            </a:extLst>
          </p:cNvPr>
          <p:cNvSpPr txBox="1"/>
          <p:nvPr/>
        </p:nvSpPr>
        <p:spPr>
          <a:xfrm>
            <a:off x="2404395" y="374369"/>
            <a:ext cx="7751517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7030A0"/>
                </a:solidFill>
              </a:rPr>
              <a:t>Structure of this tutorial</a:t>
            </a:r>
          </a:p>
          <a:p>
            <a:r>
              <a:rPr lang="en-US" sz="2800" b="1" dirty="0">
                <a:solidFill>
                  <a:srgbClr val="00A0E1"/>
                </a:solidFill>
              </a:rPr>
              <a:t>  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A4B648-05BE-03EB-D1AD-5BD4B922EF2D}"/>
              </a:ext>
            </a:extLst>
          </p:cNvPr>
          <p:cNvSpPr txBox="1"/>
          <p:nvPr/>
        </p:nvSpPr>
        <p:spPr>
          <a:xfrm>
            <a:off x="1518047" y="4929187"/>
            <a:ext cx="787836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rtl="0"/>
            <a:endParaRPr lang="en-US" sz="2400"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58298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Transformations: functions, </a:t>
            </a:r>
            <a:r>
              <a:rPr lang="en-US" sz="2400" b="1" dirty="0"/>
              <a:t>some</a:t>
            </a:r>
            <a:r>
              <a:rPr lang="en-US" sz="2400" dirty="0"/>
              <a:t> can make 'augmented data':</a:t>
            </a:r>
            <a:endParaRPr lang="en-US" dirty="0"/>
          </a:p>
          <a:p>
            <a:r>
              <a:rPr lang="en-US" dirty="0"/>
              <a:t> note differences in medical meaning of transformed images</a:t>
            </a:r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9096020-1012-9D10-B568-2D71C92BE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47" y="2205878"/>
            <a:ext cx="4101278" cy="3331146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6DD3858A-1FA2-C26D-24C5-7FEAC75CE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6803" y="2205877"/>
            <a:ext cx="2746575" cy="3337292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426FB23-B2CC-81A3-B009-42B8149B3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7824936" y="2214013"/>
            <a:ext cx="4076700" cy="33127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170B93-49B7-4542-3E72-396A3D128417}"/>
              </a:ext>
            </a:extLst>
          </p:cNvPr>
          <p:cNvSpPr txBox="1"/>
          <p:nvPr/>
        </p:nvSpPr>
        <p:spPr>
          <a:xfrm>
            <a:off x="1628205" y="5978769"/>
            <a:ext cx="11736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Normal?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ED797B-41D8-1746-B345-363C648C3BD2}"/>
              </a:ext>
            </a:extLst>
          </p:cNvPr>
          <p:cNvSpPr txBox="1"/>
          <p:nvPr/>
        </p:nvSpPr>
        <p:spPr>
          <a:xfrm>
            <a:off x="4923692" y="5978769"/>
            <a:ext cx="254130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Questionabe</a:t>
            </a:r>
            <a:r>
              <a:rPr lang="en-US" dirty="0"/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3E52F4-942E-E511-D78F-D4AE5B4BE620}"/>
              </a:ext>
            </a:extLst>
          </p:cNvPr>
          <p:cNvSpPr txBox="1"/>
          <p:nvPr/>
        </p:nvSpPr>
        <p:spPr>
          <a:xfrm>
            <a:off x="8010769" y="5978769"/>
            <a:ext cx="332284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Situs inversus/dextrocardia?</a:t>
            </a:r>
          </a:p>
        </p:txBody>
      </p:sp>
    </p:spTree>
    <p:extLst>
      <p:ext uri="{BB962C8B-B14F-4D97-AF65-F5344CB8AC3E}">
        <p14:creationId xmlns:p14="http://schemas.microsoft.com/office/powerpoint/2010/main" val="2624481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Geometric are a subset of transformations</a:t>
            </a:r>
          </a:p>
          <a:p>
            <a:r>
              <a:rPr lang="en-US" sz="2400" dirty="0" err="1"/>
              <a:t>Affines</a:t>
            </a:r>
            <a:r>
              <a:rPr lang="en-US" sz="2400" dirty="0"/>
              <a:t> are a (sub)subset</a:t>
            </a:r>
            <a:endParaRPr lang="en-US" sz="2400" b="1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9096020-1012-9D10-B568-2D71C92BE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8124" y="1912801"/>
            <a:ext cx="1717586" cy="1396839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6DD3858A-1FA2-C26D-24C5-7FEAC75CE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2547" y="4973826"/>
            <a:ext cx="831806" cy="1018729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426FB23-B2CC-81A3-B009-42B8149B3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695243" y="4975449"/>
            <a:ext cx="1263162" cy="10136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34045A-28D6-697B-9568-BC1FC0954AE8}"/>
              </a:ext>
            </a:extLst>
          </p:cNvPr>
          <p:cNvSpPr txBox="1"/>
          <p:nvPr/>
        </p:nvSpPr>
        <p:spPr>
          <a:xfrm>
            <a:off x="1997556" y="6214516"/>
            <a:ext cx="101938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Affine keeps lines and keeps parallel lines parallel</a:t>
            </a:r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F29FA670-D3B9-BB9E-BB53-AFA4211EA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2502" y="3306438"/>
            <a:ext cx="1342944" cy="1111327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01C4E8D2-60E4-14EB-CB55-E856910F7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1322" y="3306439"/>
            <a:ext cx="1349458" cy="1124353"/>
          </a:xfrm>
          <a:prstGeom prst="rect">
            <a:avLst/>
          </a:prstGeom>
        </p:spPr>
      </p:pic>
      <p:pic>
        <p:nvPicPr>
          <p:cNvPr id="12" name="Picture 12">
            <a:extLst>
              <a:ext uri="{FF2B5EF4-FFF2-40B4-BE49-F238E27FC236}">
                <a16:creationId xmlns:a16="http://schemas.microsoft.com/office/drawing/2014/main" id="{A24B4321-066D-BFA0-B7DE-9694D1D475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8862" y="4978646"/>
            <a:ext cx="1232227" cy="1029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499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 dirty="0"/>
          </a:p>
          <a:p>
            <a:r>
              <a:rPr lang="en-US" sz="2400" dirty="0"/>
              <a:t>Affine exercise : let's augment some data</a:t>
            </a:r>
            <a:endParaRPr lang="en-US" sz="2400" b="1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89096020-1012-9D10-B568-2D71C92BE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47" y="2205878"/>
            <a:ext cx="1717586" cy="1396839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6DD3858A-1FA2-C26D-24C5-7FEAC75CE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059" y="2205877"/>
            <a:ext cx="1085806" cy="1324831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426FB23-B2CC-81A3-B009-42B8149B3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132166" y="2207500"/>
            <a:ext cx="1966547" cy="15998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34045A-28D6-697B-9568-BC1FC0954AE8}"/>
              </a:ext>
            </a:extLst>
          </p:cNvPr>
          <p:cNvSpPr txBox="1"/>
          <p:nvPr/>
        </p:nvSpPr>
        <p:spPr>
          <a:xfrm>
            <a:off x="1346274" y="5726054"/>
            <a:ext cx="101938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Please open </a:t>
            </a:r>
            <a:r>
              <a:rPr lang="en-US" sz="2400" dirty="0" err="1"/>
              <a:t>Jupyter</a:t>
            </a:r>
            <a:r>
              <a:rPr lang="en-US" sz="2400" dirty="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447401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 dirty="0"/>
          </a:p>
          <a:p>
            <a:r>
              <a:rPr lang="en-US" sz="2400" dirty="0"/>
              <a:t>Augmented data why or why not?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34045A-28D6-697B-9568-BC1FC0954AE8}"/>
              </a:ext>
            </a:extLst>
          </p:cNvPr>
          <p:cNvSpPr txBox="1"/>
          <p:nvPr/>
        </p:nvSpPr>
        <p:spPr>
          <a:xfrm>
            <a:off x="1014121" y="2033285"/>
            <a:ext cx="10525970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Why:</a:t>
            </a:r>
          </a:p>
          <a:p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Depending upon your algorithm you need enough data per label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Can help with over-fitting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Sometimes simpler than fancy geometrical algorithms for data that should be nearly rotationally invariant</a:t>
            </a:r>
          </a:p>
          <a:p>
            <a:pPr marL="342900" indent="-342900">
              <a:buFont typeface="Arial"/>
              <a:buChar char="•"/>
            </a:pPr>
            <a:endParaRPr lang="en-US" sz="2400" dirty="0"/>
          </a:p>
          <a:p>
            <a:r>
              <a:rPr lang="en-US" sz="2400" dirty="0"/>
              <a:t>Why not: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Fallacy of more data is always better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No domain knowledge</a:t>
            </a:r>
          </a:p>
        </p:txBody>
      </p:sp>
    </p:spTree>
    <p:extLst>
      <p:ext uri="{BB962C8B-B14F-4D97-AF65-F5344CB8AC3E}">
        <p14:creationId xmlns:p14="http://schemas.microsoft.com/office/powerpoint/2010/main" val="3632111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0897ED-502A-DD76-EBD3-83AE36D5820F}"/>
              </a:ext>
            </a:extLst>
          </p:cNvPr>
          <p:cNvSpPr txBox="1"/>
          <p:nvPr/>
        </p:nvSpPr>
        <p:spPr>
          <a:xfrm>
            <a:off x="2975903" y="433450"/>
            <a:ext cx="4766394" cy="52322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Bonus Lecture: Affine and AI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BA757B-C1FB-92FD-9E4E-C7F49E48241B}"/>
              </a:ext>
            </a:extLst>
          </p:cNvPr>
          <p:cNvSpPr txBox="1"/>
          <p:nvPr/>
        </p:nvSpPr>
        <p:spPr>
          <a:xfrm>
            <a:off x="1593761" y="1030310"/>
            <a:ext cx="1019381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2400" dirty="0"/>
          </a:p>
          <a:p>
            <a:r>
              <a:rPr lang="en-US" sz="2400" dirty="0"/>
              <a:t>Augmented data: real world pipelines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34045A-28D6-697B-9568-BC1FC0954AE8}"/>
              </a:ext>
            </a:extLst>
          </p:cNvPr>
          <p:cNvSpPr txBox="1"/>
          <p:nvPr/>
        </p:nvSpPr>
        <p:spPr>
          <a:xfrm>
            <a:off x="1014121" y="2033285"/>
            <a:ext cx="1052597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Notebook with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068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DDD"/>
      </a:accent1>
      <a:accent2>
        <a:srgbClr val="380338"/>
      </a:accent2>
      <a:accent3>
        <a:srgbClr val="FFB213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DD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DDD"/>
      </a:accent1>
      <a:accent2>
        <a:srgbClr val="380338"/>
      </a:accent2>
      <a:accent3>
        <a:srgbClr val="FFB213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DD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9DDD"/>
      </a:accent1>
      <a:accent2>
        <a:srgbClr val="380338"/>
      </a:accent2>
      <a:accent3>
        <a:srgbClr val="FFB213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DD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12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office theme</vt:lpstr>
      <vt:lpstr>Office Theme</vt:lpstr>
      <vt:lpstr>Office Theme</vt:lpstr>
      <vt:lpstr>Office Theme</vt:lpstr>
      <vt:lpstr>Image Processing with Python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179</cp:revision>
  <dcterms:created xsi:type="dcterms:W3CDTF">2023-01-31T11:47:30Z</dcterms:created>
  <dcterms:modified xsi:type="dcterms:W3CDTF">2023-01-31T14:52:33Z</dcterms:modified>
</cp:coreProperties>
</file>

<file path=docProps/thumbnail.jpeg>
</file>